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3" r:id="rId3"/>
    <p:sldId id="306" r:id="rId4"/>
    <p:sldId id="307" r:id="rId5"/>
    <p:sldId id="308" r:id="rId6"/>
    <p:sldId id="305" r:id="rId7"/>
    <p:sldId id="260" r:id="rId8"/>
    <p:sldId id="261" r:id="rId9"/>
    <p:sldId id="262" r:id="rId10"/>
    <p:sldId id="263" r:id="rId11"/>
    <p:sldId id="264" r:id="rId12"/>
    <p:sldId id="268" r:id="rId13"/>
    <p:sldId id="271" r:id="rId14"/>
    <p:sldId id="290" r:id="rId15"/>
    <p:sldId id="272" r:id="rId16"/>
    <p:sldId id="281" r:id="rId17"/>
    <p:sldId id="273" r:id="rId18"/>
    <p:sldId id="313" r:id="rId19"/>
    <p:sldId id="314" r:id="rId20"/>
    <p:sldId id="315" r:id="rId21"/>
    <p:sldId id="316" r:id="rId22"/>
    <p:sldId id="285" r:id="rId23"/>
    <p:sldId id="317" r:id="rId24"/>
    <p:sldId id="318" r:id="rId25"/>
    <p:sldId id="319" r:id="rId26"/>
    <p:sldId id="320" r:id="rId27"/>
    <p:sldId id="287" r:id="rId28"/>
    <p:sldId id="321" r:id="rId29"/>
    <p:sldId id="269" r:id="rId30"/>
    <p:sldId id="288" r:id="rId31"/>
    <p:sldId id="274" r:id="rId32"/>
    <p:sldId id="322" r:id="rId33"/>
    <p:sldId id="275" r:id="rId34"/>
    <p:sldId id="270" r:id="rId35"/>
    <p:sldId id="289" r:id="rId36"/>
    <p:sldId id="291" r:id="rId37"/>
    <p:sldId id="294" r:id="rId38"/>
    <p:sldId id="295" r:id="rId39"/>
    <p:sldId id="292" r:id="rId40"/>
    <p:sldId id="297" r:id="rId41"/>
    <p:sldId id="296" r:id="rId42"/>
    <p:sldId id="300" r:id="rId43"/>
    <p:sldId id="301" r:id="rId44"/>
    <p:sldId id="302" r:id="rId45"/>
    <p:sldId id="303" r:id="rId46"/>
    <p:sldId id="304" r:id="rId47"/>
    <p:sldId id="298" r:id="rId48"/>
    <p:sldId id="266" r:id="rId49"/>
    <p:sldId id="265" r:id="rId50"/>
    <p:sldId id="267" r:id="rId51"/>
    <p:sldId id="277" r:id="rId52"/>
    <p:sldId id="279" r:id="rId53"/>
    <p:sldId id="280" r:id="rId54"/>
    <p:sldId id="299" r:id="rId55"/>
    <p:sldId id="293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7" autoAdjust="0"/>
    <p:restoredTop sz="94660"/>
  </p:normalViewPr>
  <p:slideViewPr>
    <p:cSldViewPr snapToGrid="0">
      <p:cViewPr varScale="1">
        <p:scale>
          <a:sx n="54" d="100"/>
          <a:sy n="54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5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0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37E20-3A04-4EF3-BB12-6614A897F39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Shuai Wei</a:t>
            </a:r>
          </a:p>
          <a:p>
            <a:r>
              <a:rPr lang="en-US" dirty="0" smtClean="0"/>
              <a:t>IS&amp;T Boston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9776"/>
            <a:ext cx="9453528" cy="534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8470108" y="3960954"/>
            <a:ext cx="1561397" cy="216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838199" y="1317794"/>
            <a:ext cx="8967107" cy="5402284"/>
            <a:chOff x="838200" y="1602365"/>
            <a:chExt cx="8575766" cy="51665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606"/>
            <a:stretch/>
          </p:blipFill>
          <p:spPr>
            <a:xfrm>
              <a:off x="838200" y="1602365"/>
              <a:ext cx="8575766" cy="516651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70854" y="2608800"/>
              <a:ext cx="1846220" cy="29986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grpSp>
        <p:nvGrpSpPr>
          <p:cNvPr id="7" name="Group 6"/>
          <p:cNvGrpSpPr/>
          <p:nvPr/>
        </p:nvGrpSpPr>
        <p:grpSpPr>
          <a:xfrm>
            <a:off x="838200" y="1355272"/>
            <a:ext cx="9218196" cy="5438284"/>
            <a:chOff x="838201" y="1534886"/>
            <a:chExt cx="9022976" cy="53231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351" r="152"/>
            <a:stretch/>
          </p:blipFill>
          <p:spPr>
            <a:xfrm>
              <a:off x="838201" y="1534886"/>
              <a:ext cx="9022976" cy="532311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75979" y="3312521"/>
              <a:ext cx="1983762" cy="3361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GitHub Desktop Setup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189143" y="1406342"/>
            <a:ext cx="8087158" cy="5247464"/>
            <a:chOff x="847216" y="1302684"/>
            <a:chExt cx="8451079" cy="54835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16" y="1302685"/>
              <a:ext cx="8451079" cy="548359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272988" y="1302684"/>
              <a:ext cx="430306" cy="30199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2988" y="2877671"/>
              <a:ext cx="2447366" cy="46616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50079" y="1406341"/>
            <a:ext cx="7965286" cy="5235388"/>
            <a:chOff x="760320" y="1238702"/>
            <a:chExt cx="7940902" cy="52193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2103" r="2523" b="2716"/>
            <a:stretch/>
          </p:blipFill>
          <p:spPr>
            <a:xfrm>
              <a:off x="760320" y="1238702"/>
              <a:ext cx="7940902" cy="521936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999129" y="2539393"/>
              <a:ext cx="1470213" cy="34724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40935" y="1406341"/>
            <a:ext cx="7830815" cy="5247466"/>
            <a:chOff x="4665849" y="1266824"/>
            <a:chExt cx="7723239" cy="548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849" y="1266824"/>
              <a:ext cx="7723239" cy="54836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091253" y="2574456"/>
              <a:ext cx="1398324" cy="3570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Using </a:t>
            </a:r>
            <a:r>
              <a:rPr lang="en-US" sz="4000" dirty="0" err="1" smtClean="0"/>
              <a:t>Github</a:t>
            </a:r>
            <a:r>
              <a:rPr lang="en-US" sz="4000" dirty="0" smtClean="0"/>
              <a:t> desktop for version control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 and visualize each update of your code.</a:t>
            </a:r>
          </a:p>
          <a:p>
            <a:endParaRPr lang="en-US" dirty="0"/>
          </a:p>
          <a:p>
            <a:r>
              <a:rPr lang="en-US" dirty="0" smtClean="0"/>
              <a:t>Revert a previous version/commit. </a:t>
            </a:r>
          </a:p>
          <a:p>
            <a:endParaRPr lang="en-US" dirty="0"/>
          </a:p>
          <a:p>
            <a:r>
              <a:rPr lang="en-US" dirty="0" smtClean="0"/>
              <a:t>Branch out for large project development.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Now we can start a new project (repository) from scratch.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264" t="2928" r="7041" b="2513"/>
          <a:stretch/>
        </p:blipFill>
        <p:spPr>
          <a:xfrm>
            <a:off x="3693459" y="1562862"/>
            <a:ext cx="5056094" cy="507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38200" y="1550641"/>
            <a:ext cx="7784729" cy="5084620"/>
            <a:chOff x="838200" y="1562862"/>
            <a:chExt cx="7766020" cy="5072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1562862"/>
              <a:ext cx="7766020" cy="50724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225805" y="1846217"/>
              <a:ext cx="2231498" cy="3605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894" b="4387"/>
          <a:stretch/>
        </p:blipFill>
        <p:spPr>
          <a:xfrm>
            <a:off x="3749282" y="1550640"/>
            <a:ext cx="4996701" cy="50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First look at the new repository by </a:t>
            </a:r>
            <a:r>
              <a:rPr lang="en-US" sz="4000" dirty="0" err="1" smtClean="0"/>
              <a:t>Github</a:t>
            </a:r>
            <a:r>
              <a:rPr lang="en-US" sz="4000" dirty="0" smtClean="0"/>
              <a:t> Desktop.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7222" b="49941"/>
          <a:stretch/>
        </p:blipFill>
        <p:spPr>
          <a:xfrm>
            <a:off x="0" y="5242075"/>
            <a:ext cx="11910601" cy="844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18777"/>
          <a:stretch/>
        </p:blipFill>
        <p:spPr>
          <a:xfrm>
            <a:off x="838200" y="3318173"/>
            <a:ext cx="8791051" cy="1818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r="13079"/>
          <a:stretch/>
        </p:blipFill>
        <p:spPr>
          <a:xfrm>
            <a:off x="838200" y="1690688"/>
            <a:ext cx="8791051" cy="14322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8200" y="2405318"/>
            <a:ext cx="1129937" cy="22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68137" y="4027078"/>
            <a:ext cx="1129937" cy="22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 folder and edit files/codes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75478"/>
            <a:ext cx="9605657" cy="475535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8198" y="1375478"/>
            <a:ext cx="9605658" cy="4748653"/>
            <a:chOff x="838198" y="1375478"/>
            <a:chExt cx="9605658" cy="474865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b="14837"/>
            <a:stretch/>
          </p:blipFill>
          <p:spPr>
            <a:xfrm>
              <a:off x="838198" y="1375478"/>
              <a:ext cx="9605658" cy="474865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90057" y="1985553"/>
              <a:ext cx="6296297" cy="24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7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new file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38201" y="1360169"/>
            <a:ext cx="7588962" cy="5354139"/>
            <a:chOff x="838201" y="1360170"/>
            <a:chExt cx="7193968" cy="5075464"/>
          </a:xfrm>
        </p:grpSpPr>
        <p:grpSp>
          <p:nvGrpSpPr>
            <p:cNvPr id="14" name="Group 13"/>
            <p:cNvGrpSpPr/>
            <p:nvPr/>
          </p:nvGrpSpPr>
          <p:grpSpPr>
            <a:xfrm>
              <a:off x="838201" y="1360170"/>
              <a:ext cx="7193968" cy="5075464"/>
              <a:chOff x="838201" y="1360170"/>
              <a:chExt cx="7193968" cy="50754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1" y="1360170"/>
                <a:ext cx="7193968" cy="5075464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196524" y="2412274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Right click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3220090" y="2596940"/>
                <a:ext cx="206307" cy="8879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3457800" y="4632961"/>
              <a:ext cx="1558337" cy="1567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24846" y="5943601"/>
              <a:ext cx="2037806" cy="1611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new file can be detected by </a:t>
            </a:r>
            <a:r>
              <a:rPr lang="en-US" sz="4000" dirty="0" err="1" smtClean="0"/>
              <a:t>Github</a:t>
            </a:r>
            <a:r>
              <a:rPr lang="en-US" sz="4000" dirty="0" smtClean="0"/>
              <a:t> Desktop</a:t>
            </a:r>
            <a:endParaRPr lang="en-US" sz="4000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0" y="1271045"/>
            <a:ext cx="5397137" cy="3281286"/>
            <a:chOff x="838200" y="1690688"/>
            <a:chExt cx="5684520" cy="34560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5684520" cy="34363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534193" y="4757695"/>
              <a:ext cx="2313861" cy="3889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Remember to save it!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8752"/>
          <a:stretch/>
        </p:blipFill>
        <p:spPr>
          <a:xfrm>
            <a:off x="838200" y="4613222"/>
            <a:ext cx="9582150" cy="2205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50059"/>
          <a:stretch/>
        </p:blipFill>
        <p:spPr>
          <a:xfrm>
            <a:off x="6096000" y="3893333"/>
            <a:ext cx="4385067" cy="68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Setting up GitHub Desktop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accepted change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38200" y="1554395"/>
            <a:ext cx="9609036" cy="4756597"/>
            <a:chOff x="838200" y="1554396"/>
            <a:chExt cx="9343510" cy="4625158"/>
          </a:xfrm>
        </p:grpSpPr>
        <p:grpSp>
          <p:nvGrpSpPr>
            <p:cNvPr id="7" name="Group 6"/>
            <p:cNvGrpSpPr/>
            <p:nvPr/>
          </p:nvGrpSpPr>
          <p:grpSpPr>
            <a:xfrm>
              <a:off x="838200" y="1554396"/>
              <a:ext cx="9343510" cy="4625158"/>
              <a:chOff x="838199" y="1330932"/>
              <a:chExt cx="5467536" cy="27065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r="30541" b="74357"/>
              <a:stretch/>
            </p:blipFill>
            <p:spPr>
              <a:xfrm>
                <a:off x="838200" y="1330932"/>
                <a:ext cx="5467535" cy="139434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t="70323" r="30541"/>
              <a:stretch/>
            </p:blipFill>
            <p:spPr>
              <a:xfrm>
                <a:off x="838199" y="2423787"/>
                <a:ext cx="5467535" cy="1613646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1270809" y="3618932"/>
              <a:ext cx="2258604" cy="2755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3530419" y="3745843"/>
              <a:ext cx="672353" cy="2972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05835" y="3894462"/>
              <a:ext cx="3299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Input some meaningful text that briefly describe this commit.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8079" y="5277403"/>
              <a:ext cx="2581334" cy="2816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3530419" y="5384604"/>
              <a:ext cx="672353" cy="2972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05835" y="5533223"/>
              <a:ext cx="3299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Then click this button.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38199" y="1554395"/>
            <a:ext cx="9609036" cy="4756598"/>
            <a:chOff x="1291480" y="1299303"/>
            <a:chExt cx="9609036" cy="4756598"/>
          </a:xfrm>
        </p:grpSpPr>
        <p:grpSp>
          <p:nvGrpSpPr>
            <p:cNvPr id="19" name="Group 18"/>
            <p:cNvGrpSpPr/>
            <p:nvPr/>
          </p:nvGrpSpPr>
          <p:grpSpPr>
            <a:xfrm>
              <a:off x="1291480" y="1299303"/>
              <a:ext cx="9609036" cy="4756598"/>
              <a:chOff x="1956705" y="1554395"/>
              <a:chExt cx="9609036" cy="47565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/>
              <a:srcRect b="11479"/>
              <a:stretch/>
            </p:blipFill>
            <p:spPr>
              <a:xfrm>
                <a:off x="1956705" y="1554395"/>
                <a:ext cx="9609036" cy="4756598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4292475" y="2319575"/>
                <a:ext cx="2647168" cy="2389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H="1" flipV="1">
              <a:off x="6286168" y="2188585"/>
              <a:ext cx="600570" cy="46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784844" y="2065530"/>
              <a:ext cx="3932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This was the text input on commit title.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05893" y="2582666"/>
              <a:ext cx="2247900" cy="2716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4298387" y="2882801"/>
              <a:ext cx="347092" cy="2387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542293" y="3033626"/>
              <a:ext cx="3932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16980" y="911497"/>
            <a:ext cx="6136820" cy="1344690"/>
            <a:chOff x="5216980" y="911497"/>
            <a:chExt cx="6136820" cy="1344690"/>
          </a:xfrm>
        </p:grpSpPr>
        <p:sp>
          <p:nvSpPr>
            <p:cNvPr id="33" name="Rectangle 32"/>
            <p:cNvSpPr/>
            <p:nvPr/>
          </p:nvSpPr>
          <p:spPr>
            <a:xfrm>
              <a:off x="5216980" y="1814757"/>
              <a:ext cx="2139042" cy="4414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7356022" y="1467900"/>
              <a:ext cx="665371" cy="5500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967474" y="911497"/>
              <a:ext cx="3386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Now click on this button to push it to Github.com repository.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2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click on “Publish repository”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52" y="1538694"/>
            <a:ext cx="6051726" cy="518138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7252" y="1538694"/>
            <a:ext cx="6755069" cy="5181384"/>
            <a:chOff x="838200" y="1617436"/>
            <a:chExt cx="6755069" cy="5181384"/>
          </a:xfrm>
        </p:grpSpPr>
        <p:grpSp>
          <p:nvGrpSpPr>
            <p:cNvPr id="8" name="Group 7"/>
            <p:cNvGrpSpPr/>
            <p:nvPr/>
          </p:nvGrpSpPr>
          <p:grpSpPr>
            <a:xfrm>
              <a:off x="838200" y="1617436"/>
              <a:ext cx="6085114" cy="5181384"/>
              <a:chOff x="2544536" y="395286"/>
              <a:chExt cx="7125697" cy="606742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4536" y="395286"/>
                <a:ext cx="7125697" cy="6067425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494314" y="3918857"/>
                <a:ext cx="1771650" cy="3347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H="1" flipV="1">
              <a:off x="3162212" y="4749506"/>
              <a:ext cx="600570" cy="46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60888" y="4626451"/>
              <a:ext cx="3932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 Uncheck it.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let’s all repeat the following steps to make the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, 4</a:t>
            </a:r>
            <a:r>
              <a:rPr lang="en-US" baseline="30000" dirty="0" smtClean="0"/>
              <a:t>th</a:t>
            </a:r>
            <a:r>
              <a:rPr lang="en-US" dirty="0" smtClean="0"/>
              <a:t> … commits and a push.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your working explorer: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new files: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Commit each change: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50" y="2241489"/>
            <a:ext cx="1856636" cy="1166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008"/>
          <a:stretch/>
        </p:blipFill>
        <p:spPr>
          <a:xfrm>
            <a:off x="1849950" y="3822886"/>
            <a:ext cx="2878931" cy="1149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3213" y="4602928"/>
            <a:ext cx="25655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Remember to save them!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950" y="5340698"/>
            <a:ext cx="1769209" cy="14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have a timeline of commit like this: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61258" y="1558585"/>
            <a:ext cx="9237888" cy="4962525"/>
            <a:chOff x="244929" y="1787185"/>
            <a:chExt cx="9237888" cy="49625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787185"/>
              <a:ext cx="8639175" cy="49625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8199" y="3477986"/>
              <a:ext cx="2950029" cy="30207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 rot="10800000">
              <a:off x="244929" y="3477986"/>
              <a:ext cx="449035" cy="3020785"/>
            </a:xfrm>
            <a:prstGeom prst="down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532788" y="2128158"/>
              <a:ext cx="2950029" cy="5742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23" y="4218215"/>
            <a:ext cx="7058025" cy="167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4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 a commit.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1755321"/>
            <a:ext cx="9465129" cy="4948335"/>
            <a:chOff x="838200" y="1755321"/>
            <a:chExt cx="9465129" cy="49483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755321"/>
              <a:ext cx="9465129" cy="4948335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3355521" y="4097381"/>
              <a:ext cx="2495352" cy="899162"/>
              <a:chOff x="1977391" y="2533651"/>
              <a:chExt cx="2495352" cy="89916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602231" y="2533651"/>
                <a:ext cx="1870512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Right click on this </a:t>
                </a: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commit point.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7" name="Straight Arrow Connector 6"/>
              <p:cNvCxnSpPr>
                <a:stCxn id="6" idx="1"/>
              </p:cNvCxnSpPr>
              <p:nvPr/>
            </p:nvCxnSpPr>
            <p:spPr>
              <a:xfrm flipH="1">
                <a:off x="1977391" y="2856817"/>
                <a:ext cx="624840" cy="57599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3355521" y="5023046"/>
              <a:ext cx="1836965" cy="2966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reverted commit will be added.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561"/>
            <a:ext cx="8198983" cy="506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831" t="16653" b="17069"/>
          <a:stretch/>
        </p:blipFill>
        <p:spPr>
          <a:xfrm>
            <a:off x="4077380" y="4112912"/>
            <a:ext cx="5949196" cy="173271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5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 the “Reverted” commit.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1409699"/>
            <a:ext cx="8207911" cy="4623707"/>
            <a:chOff x="838200" y="1409699"/>
            <a:chExt cx="8207911" cy="46237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09699"/>
              <a:ext cx="8207911" cy="462370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175908" y="3300382"/>
              <a:ext cx="1583872" cy="275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09698"/>
            <a:ext cx="8207911" cy="52033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8432" t="21709"/>
          <a:stretch/>
        </p:blipFill>
        <p:spPr>
          <a:xfrm>
            <a:off x="4106636" y="4315643"/>
            <a:ext cx="5914628" cy="184022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on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Authorize collaborators to a private project.</a:t>
            </a:r>
          </a:p>
          <a:p>
            <a:endParaRPr lang="en-US" dirty="0"/>
          </a:p>
          <a:p>
            <a:r>
              <a:rPr lang="en-US" dirty="0" smtClean="0"/>
              <a:t>Each collaborator check out/clone a copy from the </a:t>
            </a:r>
            <a:r>
              <a:rPr lang="en-US" dirty="0" err="1" smtClean="0"/>
              <a:t>github.com</a:t>
            </a:r>
            <a:r>
              <a:rPr lang="en-US" dirty="0" smtClean="0"/>
              <a:t> repository to their local computer. </a:t>
            </a:r>
          </a:p>
          <a:p>
            <a:endParaRPr lang="en-US" dirty="0"/>
          </a:p>
          <a:p>
            <a:r>
              <a:rPr lang="en-US" dirty="0" smtClean="0"/>
              <a:t>Merge back to the origin repository.</a:t>
            </a:r>
          </a:p>
          <a:p>
            <a:endParaRPr lang="en-US" dirty="0"/>
          </a:p>
          <a:p>
            <a:r>
              <a:rPr lang="en-US" dirty="0" smtClean="0"/>
              <a:t>Resolve conflict with collaborators.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your github.com repository.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954"/>
            <a:ext cx="8260897" cy="5363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6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dding collaborator to your project (repository)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38200" y="1690688"/>
            <a:ext cx="9601200" cy="5059206"/>
            <a:chOff x="838200" y="1690688"/>
            <a:chExt cx="9601200" cy="50592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9601200" cy="485360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108353" y="2872564"/>
              <a:ext cx="933467" cy="3441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10343" y="3788229"/>
              <a:ext cx="2147207" cy="3673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50513" y="5349724"/>
              <a:ext cx="5446559" cy="3037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15435" y="6103563"/>
              <a:ext cx="2324219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Your collaborator’s </a:t>
              </a:r>
              <a:r>
                <a:rPr lang="en-US" dirty="0" err="1" smtClean="0">
                  <a:solidFill>
                    <a:srgbClr val="FF0000"/>
                  </a:solidFill>
                </a:rPr>
                <a:t>github.com</a:t>
              </a:r>
              <a:r>
                <a:rPr lang="en-US" dirty="0" smtClean="0">
                  <a:solidFill>
                    <a:srgbClr val="FF0000"/>
                  </a:solidFill>
                </a:rPr>
                <a:t> username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1" idx="0"/>
            </p:cNvCxnSpPr>
            <p:nvPr/>
          </p:nvCxnSpPr>
          <p:spPr>
            <a:xfrm flipH="1" flipV="1">
              <a:off x="4310744" y="5535387"/>
              <a:ext cx="1466801" cy="5681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Git</a:t>
            </a:r>
            <a:r>
              <a:rPr lang="en-US" sz="4000" dirty="0" smtClean="0"/>
              <a:t>: main 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Track all your changes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Work along with others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Share work with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449" t="32495" r="143" b="13165"/>
          <a:stretch/>
        </p:blipFill>
        <p:spPr>
          <a:xfrm>
            <a:off x="5559551" y="1117918"/>
            <a:ext cx="6101352" cy="2432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018" t="34519" b="56735"/>
          <a:stretch/>
        </p:blipFill>
        <p:spPr>
          <a:xfrm>
            <a:off x="5559551" y="4525028"/>
            <a:ext cx="6101352" cy="39362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7114032" y="3693352"/>
            <a:ext cx="1034925" cy="4899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48957" y="3693352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With </a:t>
            </a:r>
            <a:r>
              <a:rPr lang="en-US" dirty="0" err="1" smtClean="0">
                <a:solidFill>
                  <a:srgbClr val="0070C0"/>
                </a:solidFill>
              </a:rPr>
              <a:t>Git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5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will get an email.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0" t="3663" r="1008"/>
          <a:stretch/>
        </p:blipFill>
        <p:spPr>
          <a:xfrm>
            <a:off x="838200" y="1445079"/>
            <a:ext cx="9562717" cy="45981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14800" y="4848346"/>
            <a:ext cx="857250" cy="1808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5514" y="4479014"/>
            <a:ext cx="176022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on this link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to accept it.</a:t>
            </a: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3425734" y="4802180"/>
            <a:ext cx="689066" cy="46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Screen Shot 2018-08-27 at 12.51.10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4" t="25701" r="23657" b="27342"/>
          <a:stretch/>
        </p:blipFill>
        <p:spPr>
          <a:xfrm>
            <a:off x="1714501" y="1690688"/>
            <a:ext cx="8123464" cy="479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may check your email and find the link to this page.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2002" y="4239115"/>
            <a:ext cx="225552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Click on this button to accept the invitation.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3237523" y="4471136"/>
            <a:ext cx="836023" cy="911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clone a repository from the organizer.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04159" y="3673749"/>
            <a:ext cx="1045029" cy="236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4308" y="5207726"/>
            <a:ext cx="2373086" cy="2177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creen Shot 2018-08-26 at 10.30.0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20" r="-25520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can check out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pic>
        <p:nvPicPr>
          <p:cNvPr id="4" name="Content Placeholder 3" descr="Screen Shot 2018-08-26 at 10.31.4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r="1896" b="23820"/>
          <a:stretch/>
        </p:blipFill>
        <p:spPr>
          <a:xfrm>
            <a:off x="666808" y="1690688"/>
            <a:ext cx="9816361" cy="47590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collaborator can make some contribution to the repository: add a file.</a:t>
            </a:r>
            <a:endParaRPr lang="en-US" dirty="0"/>
          </a:p>
        </p:txBody>
      </p:sp>
      <p:pic>
        <p:nvPicPr>
          <p:cNvPr id="4" name="Content Placeholder 3" descr="Screen Shot 2018-08-27 at 12.08.4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29521"/>
          <a:stretch/>
        </p:blipFill>
        <p:spPr>
          <a:xfrm>
            <a:off x="1220740" y="1653020"/>
            <a:ext cx="5659801" cy="5005674"/>
          </a:xfrm>
        </p:spPr>
      </p:pic>
      <p:sp>
        <p:nvSpPr>
          <p:cNvPr id="5" name="Rectangle 4"/>
          <p:cNvSpPr/>
          <p:nvPr/>
        </p:nvSpPr>
        <p:spPr>
          <a:xfrm>
            <a:off x="1479686" y="5463277"/>
            <a:ext cx="1270065" cy="183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11487" y="6429389"/>
            <a:ext cx="1413602" cy="154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simply push the commit to the origin repository.</a:t>
            </a:r>
            <a:endParaRPr lang="en-US" dirty="0"/>
          </a:p>
        </p:txBody>
      </p:sp>
      <p:pic>
        <p:nvPicPr>
          <p:cNvPr id="4" name="Content Placeholder 3" descr="Screen Shot 2018-08-27 at 12.09.0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9619" b="19837"/>
          <a:stretch/>
        </p:blipFill>
        <p:spPr>
          <a:xfrm>
            <a:off x="801496" y="1690007"/>
            <a:ext cx="7793016" cy="4856686"/>
          </a:xfrm>
        </p:spPr>
      </p:pic>
      <p:sp>
        <p:nvSpPr>
          <p:cNvPr id="5" name="Rectangle 4"/>
          <p:cNvSpPr/>
          <p:nvPr/>
        </p:nvSpPr>
        <p:spPr>
          <a:xfrm>
            <a:off x="4377406" y="1715264"/>
            <a:ext cx="1762087" cy="3633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conflict between collaborators: same file name but different contents.</a:t>
            </a:r>
            <a:endParaRPr lang="en-US" dirty="0"/>
          </a:p>
        </p:txBody>
      </p:sp>
      <p:pic>
        <p:nvPicPr>
          <p:cNvPr id="8" name="Content Placeholder 7" descr="Screen Shot 2018-08-27 at 12.57.5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3092" r="35526" b="15865"/>
          <a:stretch/>
        </p:blipFill>
        <p:spPr>
          <a:xfrm>
            <a:off x="603549" y="1670800"/>
            <a:ext cx="5246734" cy="4907615"/>
          </a:xfrm>
        </p:spPr>
      </p:pic>
      <p:pic>
        <p:nvPicPr>
          <p:cNvPr id="9" name="Picture 8" descr="Screen Shot 2018-08-27 at 12.55.31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2"/>
          <a:stretch/>
        </p:blipFill>
        <p:spPr>
          <a:xfrm>
            <a:off x="6576167" y="1671171"/>
            <a:ext cx="5180460" cy="50862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1972" y="3961073"/>
            <a:ext cx="200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Conflicts here!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87120" y="2779038"/>
            <a:ext cx="955620" cy="11694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5164485" y="2678440"/>
            <a:ext cx="3926469" cy="1282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to the origin if you are on the latest version. </a:t>
            </a:r>
            <a:endParaRPr lang="en-US" dirty="0"/>
          </a:p>
        </p:txBody>
      </p:sp>
      <p:pic>
        <p:nvPicPr>
          <p:cNvPr id="4" name="Content Placeholder 3" descr="Screen Shot 2018-08-27 at 12.58.44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232"/>
          <a:stretch/>
        </p:blipFill>
        <p:spPr>
          <a:xfrm>
            <a:off x="850819" y="1751650"/>
            <a:ext cx="8002638" cy="49894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the most updated version from repository</a:t>
            </a:r>
            <a:endParaRPr lang="en-US" dirty="0"/>
          </a:p>
        </p:txBody>
      </p:sp>
      <p:pic>
        <p:nvPicPr>
          <p:cNvPr id="4" name="Content Placeholder 3" descr="Screen Shot 2018-08-27 at 12.58.57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r="8623" b="52704"/>
          <a:stretch/>
        </p:blipFill>
        <p:spPr>
          <a:xfrm>
            <a:off x="752175" y="2022888"/>
            <a:ext cx="9201109" cy="29703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Git</a:t>
            </a:r>
            <a:r>
              <a:rPr lang="en-US" sz="4000" dirty="0" smtClean="0"/>
              <a:t> Workflow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895"/>
            <a:ext cx="8686688" cy="5055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111529" y="5882900"/>
            <a:ext cx="5136974" cy="631112"/>
            <a:chOff x="4111529" y="5882900"/>
            <a:chExt cx="5136974" cy="631112"/>
          </a:xfrm>
        </p:grpSpPr>
        <p:sp>
          <p:nvSpPr>
            <p:cNvPr id="6" name="Rounded Rectangle 5"/>
            <p:cNvSpPr/>
            <p:nvPr/>
          </p:nvSpPr>
          <p:spPr>
            <a:xfrm>
              <a:off x="5799909" y="5882900"/>
              <a:ext cx="3448594" cy="631112"/>
            </a:xfrm>
            <a:prstGeom prst="roundRect">
              <a:avLst>
                <a:gd name="adj" fmla="val 9625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11529" y="6012338"/>
              <a:ext cx="1285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Github.com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5362302" y="6099233"/>
              <a:ext cx="368047" cy="23889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8380" y="1575895"/>
            <a:ext cx="11611541" cy="3596996"/>
            <a:chOff x="558380" y="1575895"/>
            <a:chExt cx="11611541" cy="3596996"/>
          </a:xfrm>
        </p:grpSpPr>
        <p:sp>
          <p:nvSpPr>
            <p:cNvPr id="3" name="Rounded Rectangle 2"/>
            <p:cNvSpPr/>
            <p:nvPr/>
          </p:nvSpPr>
          <p:spPr>
            <a:xfrm>
              <a:off x="558380" y="1575895"/>
              <a:ext cx="9412933" cy="3596996"/>
            </a:xfrm>
            <a:prstGeom prst="roundRect">
              <a:avLst>
                <a:gd name="adj" fmla="val 962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37679" y="3172309"/>
              <a:ext cx="16322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Local computer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10800000">
              <a:off x="10212143" y="3254947"/>
              <a:ext cx="368047" cy="2388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67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merge conflicts found!</a:t>
            </a:r>
            <a:endParaRPr lang="en-US" dirty="0"/>
          </a:p>
        </p:txBody>
      </p:sp>
      <p:pic>
        <p:nvPicPr>
          <p:cNvPr id="4" name="Content Placeholder 3" descr="Screen Shot 2018-08-27 at 12.59.03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410763" y="4512410"/>
            <a:ext cx="986458" cy="2465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1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Reviewing the conflict: in the file that conflicts.</a:t>
            </a:r>
            <a:endParaRPr lang="en-US" dirty="0"/>
          </a:p>
        </p:txBody>
      </p:sp>
      <p:pic>
        <p:nvPicPr>
          <p:cNvPr id="4" name="Content Placeholder 3" descr="Screen Shot 2018-08-27 at 12.59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56"/>
          <a:stretch/>
        </p:blipFill>
        <p:spPr>
          <a:xfrm>
            <a:off x="838489" y="1813295"/>
            <a:ext cx="7768354" cy="48519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3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this file in VS Code</a:t>
            </a:r>
            <a:endParaRPr lang="en-US" dirty="0"/>
          </a:p>
        </p:txBody>
      </p:sp>
      <p:pic>
        <p:nvPicPr>
          <p:cNvPr id="4" name="Content Placeholder 3" descr="Screen Shot 2018-08-27 at 1.30.3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27751" b="41087"/>
          <a:stretch/>
        </p:blipFill>
        <p:spPr>
          <a:xfrm>
            <a:off x="826159" y="1837953"/>
            <a:ext cx="9192646" cy="4684081"/>
          </a:xfrm>
        </p:spPr>
      </p:pic>
    </p:spTree>
    <p:extLst>
      <p:ext uri="{BB962C8B-B14F-4D97-AF65-F5344CB8AC3E}">
        <p14:creationId xmlns:p14="http://schemas.microsoft.com/office/powerpoint/2010/main" val="13703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file and edit it together.</a:t>
            </a:r>
            <a:endParaRPr lang="en-US" dirty="0"/>
          </a:p>
        </p:txBody>
      </p:sp>
      <p:pic>
        <p:nvPicPr>
          <p:cNvPr id="6" name="Content Placeholder 5" descr="Screen Shot 2018-08-27 at 1.30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-56" b="34287"/>
          <a:stretch/>
        </p:blipFill>
        <p:spPr>
          <a:xfrm>
            <a:off x="801495" y="1837954"/>
            <a:ext cx="9923163" cy="407996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file you edited.</a:t>
            </a:r>
            <a:endParaRPr lang="en-US" dirty="0"/>
          </a:p>
        </p:txBody>
      </p:sp>
      <p:pic>
        <p:nvPicPr>
          <p:cNvPr id="4" name="Content Placeholder 3" descr="Screen Shot 2018-08-27 at 1.35.1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-1" r="122" b="52114"/>
          <a:stretch/>
        </p:blipFill>
        <p:spPr>
          <a:xfrm>
            <a:off x="776835" y="2072205"/>
            <a:ext cx="10119605" cy="30319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Desktop view</a:t>
            </a:r>
            <a:endParaRPr lang="en-US" dirty="0"/>
          </a:p>
        </p:txBody>
      </p:sp>
      <p:pic>
        <p:nvPicPr>
          <p:cNvPr id="4" name="Content Placeholder 3" descr="Screen Shot 2018-08-27 at 1.35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can commit it and push it to the origin.</a:t>
            </a:r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/>
          <a:stretch/>
        </p:blipFill>
        <p:spPr>
          <a:xfrm>
            <a:off x="2071561" y="1653018"/>
            <a:ext cx="7903992" cy="49279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users who are already familiar with command lines.</a:t>
            </a:r>
          </a:p>
          <a:p>
            <a:endParaRPr lang="en-US" dirty="0"/>
          </a:p>
          <a:p>
            <a:r>
              <a:rPr lang="en-US" dirty="0" smtClean="0"/>
              <a:t>Other visualization tools such as </a:t>
            </a:r>
            <a:r>
              <a:rPr lang="en-US" dirty="0" err="1" smtClean="0"/>
              <a:t>Gitk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for command line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7"/>
          <a:stretch/>
        </p:blipFill>
        <p:spPr>
          <a:xfrm>
            <a:off x="838200" y="1494926"/>
            <a:ext cx="9222379" cy="51790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to use command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/>
          <a:stretch/>
        </p:blipFill>
        <p:spPr>
          <a:xfrm>
            <a:off x="838200" y="1472973"/>
            <a:ext cx="9132759" cy="5154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Github.com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617"/>
            <a:ext cx="10515600" cy="4351338"/>
          </a:xfrm>
        </p:spPr>
        <p:txBody>
          <a:bodyPr/>
          <a:lstStyle/>
          <a:p>
            <a:r>
              <a:rPr lang="en-US" dirty="0" smtClean="0"/>
              <a:t>A web-server that allows you to save/access your repository remotely.</a:t>
            </a:r>
          </a:p>
          <a:p>
            <a:r>
              <a:rPr lang="en-US" dirty="0" smtClean="0"/>
              <a:t>Easy to share with collaborators.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3057"/>
            <a:ext cx="8945593" cy="4074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for </a:t>
            </a:r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r="50083" b="13516"/>
          <a:stretch/>
        </p:blipFill>
        <p:spPr>
          <a:xfrm>
            <a:off x="672737" y="1470212"/>
            <a:ext cx="9979334" cy="4651914"/>
          </a:xfrm>
        </p:spPr>
      </p:pic>
      <p:sp>
        <p:nvSpPr>
          <p:cNvPr id="5" name="Rectangle 4"/>
          <p:cNvSpPr/>
          <p:nvPr/>
        </p:nvSpPr>
        <p:spPr>
          <a:xfrm>
            <a:off x="672737" y="6253536"/>
            <a:ext cx="566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https://help.github.com/articles/set-up-git/#setting-up-git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9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Git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51383"/>
            <a:ext cx="9325349" cy="52455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13408" r="15833" b="63672"/>
          <a:stretch/>
        </p:blipFill>
        <p:spPr>
          <a:xfrm>
            <a:off x="2390317" y="1877842"/>
            <a:ext cx="6971157" cy="1920212"/>
          </a:xfrm>
        </p:spPr>
      </p:pic>
      <p:sp>
        <p:nvSpPr>
          <p:cNvPr id="5" name="Down Arrow 4"/>
          <p:cNvSpPr/>
          <p:nvPr/>
        </p:nvSpPr>
        <p:spPr>
          <a:xfrm flipV="1">
            <a:off x="2605071" y="3431816"/>
            <a:ext cx="215812" cy="8691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flipV="1">
            <a:off x="3386892" y="3432276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9314" y="4299146"/>
            <a:ext cx="167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Interpreter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program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8401" y="3947097"/>
            <a:ext cx="15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3817" y="3947097"/>
            <a:ext cx="90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Value</a:t>
            </a:r>
          </a:p>
        </p:txBody>
      </p:sp>
      <p:sp>
        <p:nvSpPr>
          <p:cNvPr id="13" name="Down Arrow 12"/>
          <p:cNvSpPr/>
          <p:nvPr/>
        </p:nvSpPr>
        <p:spPr>
          <a:xfrm flipV="1">
            <a:off x="7298099" y="3429829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flipV="1">
            <a:off x="4644060" y="3429828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6624" y="3944036"/>
            <a:ext cx="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Flag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5896" y="3938439"/>
            <a:ext cx="6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Key</a:t>
            </a:r>
          </a:p>
        </p:txBody>
      </p:sp>
      <p:sp>
        <p:nvSpPr>
          <p:cNvPr id="17" name="Down Arrow 16"/>
          <p:cNvSpPr/>
          <p:nvPr/>
        </p:nvSpPr>
        <p:spPr>
          <a:xfrm flipV="1">
            <a:off x="6103879" y="3439525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078" y="5130143"/>
            <a:ext cx="785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Notes: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•Vim is the default editor used by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git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you are not familiar with vim or </a:t>
            </a:r>
            <a:r>
              <a:rPr lang="en-US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command line will be available.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25256"/>
            <a:ext cx="9402762" cy="52890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Gitk</a:t>
            </a:r>
            <a:endParaRPr lang="en-US" dirty="0"/>
          </a:p>
        </p:txBody>
      </p:sp>
      <p:pic>
        <p:nvPicPr>
          <p:cNvPr id="4" name="Content Placeholder 3" descr="Screen Shot 2018-08-27 at 1.28.45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r="-55"/>
          <a:stretch/>
        </p:blipFill>
        <p:spPr>
          <a:xfrm>
            <a:off x="1048112" y="1344795"/>
            <a:ext cx="8620262" cy="53745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status of files in a </a:t>
            </a:r>
            <a:r>
              <a:rPr lang="en-US" dirty="0" err="1" smtClean="0"/>
              <a:t>Git</a:t>
            </a:r>
            <a:r>
              <a:rPr lang="en-US" dirty="0" smtClean="0"/>
              <a:t> repository.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6" y="2383051"/>
            <a:ext cx="10084282" cy="3131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your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2"/>
          <a:stretch/>
        </p:blipFill>
        <p:spPr>
          <a:xfrm>
            <a:off x="145554" y="1390432"/>
            <a:ext cx="7193261" cy="40439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47"/>
          <a:stretch/>
        </p:blipFill>
        <p:spPr>
          <a:xfrm>
            <a:off x="1333400" y="1697437"/>
            <a:ext cx="7631017" cy="4287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6"/>
          <a:stretch/>
        </p:blipFill>
        <p:spPr>
          <a:xfrm>
            <a:off x="2552302" y="2114419"/>
            <a:ext cx="7720904" cy="4345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changes on the new branch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5"/>
          <a:stretch/>
        </p:blipFill>
        <p:spPr>
          <a:xfrm>
            <a:off x="341488" y="1879194"/>
            <a:ext cx="7246561" cy="40587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4"/>
          <a:stretch/>
        </p:blipFill>
        <p:spPr>
          <a:xfrm>
            <a:off x="1583689" y="2400829"/>
            <a:ext cx="7070043" cy="3966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9"/>
          <a:stretch/>
        </p:blipFill>
        <p:spPr>
          <a:xfrm>
            <a:off x="2870621" y="2816931"/>
            <a:ext cx="7025311" cy="3952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GitHub</a:t>
            </a:r>
            <a:r>
              <a:rPr lang="en-US" sz="4000" dirty="0"/>
              <a:t>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31" y="1468085"/>
            <a:ext cx="10515600" cy="4351338"/>
          </a:xfrm>
        </p:spPr>
        <p:txBody>
          <a:bodyPr/>
          <a:lstStyle/>
          <a:p>
            <a:r>
              <a:rPr lang="en-US" dirty="0"/>
              <a:t>It’s a fast, easy way to contribute to projects from OS X and </a:t>
            </a:r>
            <a:r>
              <a:rPr lang="en-US" dirty="0" smtClean="0"/>
              <a:t>Windows.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workflow and replace </a:t>
            </a:r>
            <a:r>
              <a:rPr lang="en-US" dirty="0" err="1"/>
              <a:t>GitHub</a:t>
            </a:r>
            <a:r>
              <a:rPr lang="en-US" dirty="0"/>
              <a:t> for Mac and Windows with a unified experience across both platforms.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 b="23712"/>
          <a:stretch/>
        </p:blipFill>
        <p:spPr>
          <a:xfrm>
            <a:off x="2083892" y="2873588"/>
            <a:ext cx="7903992" cy="3759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Setting up GitHub Desktop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Authenticating to GitHub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b="4881"/>
          <a:stretch/>
        </p:blipFill>
        <p:spPr>
          <a:xfrm>
            <a:off x="674078" y="1381736"/>
            <a:ext cx="9838749" cy="5272850"/>
          </a:xfrm>
        </p:spPr>
      </p:pic>
      <p:grpSp>
        <p:nvGrpSpPr>
          <p:cNvPr id="8" name="Group 7"/>
          <p:cNvGrpSpPr/>
          <p:nvPr/>
        </p:nvGrpSpPr>
        <p:grpSpPr>
          <a:xfrm>
            <a:off x="828654" y="3880765"/>
            <a:ext cx="2368732" cy="935074"/>
            <a:chOff x="957942" y="3793680"/>
            <a:chExt cx="2264228" cy="851560"/>
          </a:xfrm>
        </p:grpSpPr>
        <p:sp>
          <p:nvSpPr>
            <p:cNvPr id="5" name="Rectangle 4"/>
            <p:cNvSpPr/>
            <p:nvPr/>
          </p:nvSpPr>
          <p:spPr>
            <a:xfrm>
              <a:off x="1062445" y="4410109"/>
              <a:ext cx="1149532" cy="2351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153" y="3793680"/>
              <a:ext cx="2151017" cy="2122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942" y="401816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or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Creating GitHub account if you don’t have an account already</a:t>
            </a:r>
            <a:endParaRPr lang="en-US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838200" y="1551351"/>
            <a:ext cx="7970477" cy="5232625"/>
            <a:chOff x="838200" y="1551352"/>
            <a:chExt cx="7698378" cy="50539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51352"/>
              <a:ext cx="7698378" cy="50539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46909" y="4299020"/>
              <a:ext cx="607423" cy="1858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46909" y="5033554"/>
              <a:ext cx="781594" cy="2090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46908" y="5930538"/>
              <a:ext cx="607423" cy="18288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12853</TotalTime>
  <Words>733</Words>
  <Application>Microsoft Office PowerPoint</Application>
  <PresentationFormat>Widescreen</PresentationFormat>
  <Paragraphs>134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Wingdings</vt:lpstr>
      <vt:lpstr>Office Theme</vt:lpstr>
      <vt:lpstr>Version control with Github Desktop</vt:lpstr>
      <vt:lpstr>Setting up GitHub Desktop</vt:lpstr>
      <vt:lpstr>Git: main features</vt:lpstr>
      <vt:lpstr>Git Workflow</vt:lpstr>
      <vt:lpstr>Github.com </vt:lpstr>
      <vt:lpstr>GitHub desktop</vt:lpstr>
      <vt:lpstr>Setting up GitHub Desktop</vt:lpstr>
      <vt:lpstr>Authenticating to GitHub</vt:lpstr>
      <vt:lpstr>Creating GitHub account if you don’t have an account already</vt:lpstr>
      <vt:lpstr>Configuring GitHub account </vt:lpstr>
      <vt:lpstr>Configuring GitHub account </vt:lpstr>
      <vt:lpstr>Configuring GitHub account </vt:lpstr>
      <vt:lpstr>GitHub Desktop Setup</vt:lpstr>
      <vt:lpstr>Using Github desktop for version control</vt:lpstr>
      <vt:lpstr>Now we can start a new project (repository) from scratch.</vt:lpstr>
      <vt:lpstr>First look at the new repository by Github Desktop.</vt:lpstr>
      <vt:lpstr>Show in folder and edit files/codes</vt:lpstr>
      <vt:lpstr>Adding a new file</vt:lpstr>
      <vt:lpstr>The new file can be detected by Github Desktop</vt:lpstr>
      <vt:lpstr>Commit this accepted change</vt:lpstr>
      <vt:lpstr>When you click on “Publish repository” </vt:lpstr>
      <vt:lpstr>Now let’s all repeat the following steps to make the 2nd, 3rd, 4th … commits and a push.</vt:lpstr>
      <vt:lpstr>You will have a timeline of commit like this:</vt:lpstr>
      <vt:lpstr>Revert a commit.</vt:lpstr>
      <vt:lpstr>The reverted commit will be added.</vt:lpstr>
      <vt:lpstr>Revert the “Reverted” commit.</vt:lpstr>
      <vt:lpstr>Collaborating on a project</vt:lpstr>
      <vt:lpstr>Go to your github.com repository.</vt:lpstr>
      <vt:lpstr>Adding collaborator to your project (repository)</vt:lpstr>
      <vt:lpstr>The collaborator will get an email.</vt:lpstr>
      <vt:lpstr>The collaborator: may check your email and find the link to this page.</vt:lpstr>
      <vt:lpstr>PowerPoint Presentation</vt:lpstr>
      <vt:lpstr>The collaborator: clone a repository from the organizer.</vt:lpstr>
      <vt:lpstr>The collaborator can check out the git repository</vt:lpstr>
      <vt:lpstr>Now the collaborator can make some contribution to the repository: add a file.</vt:lpstr>
      <vt:lpstr>And simply push the commit to the origin repository.</vt:lpstr>
      <vt:lpstr>Generate a conflict between collaborators: same file name but different contents.</vt:lpstr>
      <vt:lpstr>Push to the origin if you are on the latest version. </vt:lpstr>
      <vt:lpstr>Pull the most updated version from repository</vt:lpstr>
      <vt:lpstr>The merge conflicts found!</vt:lpstr>
      <vt:lpstr>Reviewing the conflict: in the file that conflicts.</vt:lpstr>
      <vt:lpstr>Open this file in VS Code</vt:lpstr>
      <vt:lpstr>Open the file and edit it together.</vt:lpstr>
      <vt:lpstr>Save the file you edited.</vt:lpstr>
      <vt:lpstr>The Github Desktop view</vt:lpstr>
      <vt:lpstr>Now you can commit it and push it to the origin.</vt:lpstr>
      <vt:lpstr>Extras</vt:lpstr>
      <vt:lpstr>Extras: for command line users</vt:lpstr>
      <vt:lpstr>Install Git to use command lines</vt:lpstr>
      <vt:lpstr>Instruction for Git setup</vt:lpstr>
      <vt:lpstr>Set up Git  </vt:lpstr>
      <vt:lpstr>Git basic configuration</vt:lpstr>
      <vt:lpstr>Now the command line will be available.</vt:lpstr>
      <vt:lpstr>Gitk</vt:lpstr>
      <vt:lpstr>Different status of files in a Git repository.</vt:lpstr>
      <vt:lpstr>Branch your project</vt:lpstr>
      <vt:lpstr>Make changes on the new branch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Github Desktop</dc:title>
  <dc:creator>Wei, Shuai</dc:creator>
  <cp:lastModifiedBy>Wei, Shuai</cp:lastModifiedBy>
  <cp:revision>200</cp:revision>
  <dcterms:created xsi:type="dcterms:W3CDTF">2018-08-20T19:37:00Z</dcterms:created>
  <dcterms:modified xsi:type="dcterms:W3CDTF">2018-09-06T15:01:24Z</dcterms:modified>
</cp:coreProperties>
</file>